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Economica"/>
      <p:regular r:id="rId18"/>
      <p:bold r:id="rId19"/>
      <p:italic r:id="rId20"/>
      <p:boldItalic r:id="rId21"/>
    </p:embeddedFont>
    <p:embeddedFont>
      <p:font typeface="Constantia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41BA865-D513-45AD-95AE-5D5719B0D1C6}">
  <a:tblStyle styleId="{341BA865-D513-45AD-95AE-5D5719B0D1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212121"/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italic.fntdata"/><Relationship Id="rId22" Type="http://schemas.openxmlformats.org/officeDocument/2006/relationships/font" Target="fonts/Constantia-regular.fntdata"/><Relationship Id="rId21" Type="http://schemas.openxmlformats.org/officeDocument/2006/relationships/font" Target="fonts/Economica-boldItalic.fntdata"/><Relationship Id="rId24" Type="http://schemas.openxmlformats.org/officeDocument/2006/relationships/font" Target="fonts/Constantia-italic.fntdata"/><Relationship Id="rId23" Type="http://schemas.openxmlformats.org/officeDocument/2006/relationships/font" Target="fonts/Constanti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Constantia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Economica-bold.fntdata"/><Relationship Id="rId18" Type="http://schemas.openxmlformats.org/officeDocument/2006/relationships/font" Target="fonts/Economic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ab7844005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6ab784400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ce541082e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ce541082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ab7844005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6ab784400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ab7844005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ab784400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6ab7844005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6ab784400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6ab7844005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6ab784400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ab7844005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6ab784400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faa3b551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6faa3b55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ab7844005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6ab784400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6ab7844005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6ab784400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6ae4d86a46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6ae4d86a4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658683" y="1008933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7091169" y="4355671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059600" y="1925674"/>
            <a:ext cx="4072800" cy="2049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059600" y="4155440"/>
            <a:ext cx="4072800" cy="93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415600" y="1276167"/>
            <a:ext cx="11360700" cy="283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415600" y="4216000"/>
            <a:ext cx="11360700" cy="142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10127953" y="613633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621900" y="4744471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1031600" y="2408600"/>
            <a:ext cx="10128900" cy="2040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415600" y="1633633"/>
            <a:ext cx="5333100" cy="447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6443200" y="1633633"/>
            <a:ext cx="5333100" cy="447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15600" y="1865867"/>
            <a:ext cx="3744000" cy="371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653667" y="600200"/>
            <a:ext cx="78384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354000" y="1239033"/>
            <a:ext cx="5393700" cy="2381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354000" y="3692001"/>
            <a:ext cx="5393700" cy="209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426000" y="5625233"/>
            <a:ext cx="7998300" cy="79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  <a:defRPr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ctrTitle"/>
          </p:nvPr>
        </p:nvSpPr>
        <p:spPr>
          <a:xfrm>
            <a:off x="4059600" y="1456449"/>
            <a:ext cx="4072800" cy="204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142"/>
              <a:buFont typeface="Calibri"/>
              <a:buNone/>
            </a:pPr>
            <a:r>
              <a:rPr lang="en-US"/>
              <a:t>Allergy Prediction Using Artificial Intelligence</a:t>
            </a:r>
            <a:endParaRPr/>
          </a:p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4059600" y="4023100"/>
            <a:ext cx="4314900" cy="17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/>
              <a:t>Client Lead: Joseph Trembley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/>
              <a:t>Team Lead: Noah Ross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/>
              <a:t>Minute Taker: Ella Godfrey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/>
              <a:t>Research Lead: Xerxes Tarman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rPr lang="en-US"/>
              <a:t>Quality Assurance Lead: Alex Ong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5714"/>
              <a:buNone/>
            </a:pPr>
            <a:r>
              <a:rPr lang="en-US"/>
              <a:t>Client: Ashraf Gaffar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5714"/>
              <a:buNone/>
            </a:pPr>
            <a:r>
              <a:rPr lang="en-US"/>
              <a:t>Advisors: </a:t>
            </a:r>
            <a:r>
              <a:rPr lang="en-US"/>
              <a:t>Ashraf Gaffar,</a:t>
            </a:r>
            <a:r>
              <a:rPr lang="en-US"/>
              <a:t> Ashfaq Khokhar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GCP vs AWS: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Compared Metrics: Cost to run, time to compute, and ease of use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GCP was slightly more intuitive, and more visible 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 rotWithShape="1">
          <a:blip r:embed="rId3">
            <a:alphaModFix/>
          </a:blip>
          <a:srcRect b="15045" l="0" r="0" t="0"/>
          <a:stretch/>
        </p:blipFill>
        <p:spPr>
          <a:xfrm>
            <a:off x="133550" y="3993600"/>
            <a:ext cx="11924925" cy="249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Challenges/Solutions: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Producing a model with high recall and precision is difficult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○"/>
            </a:pPr>
            <a:r>
              <a:rPr lang="en-US" sz="2400">
                <a:latin typeface="Economica"/>
                <a:ea typeface="Economica"/>
                <a:cs typeface="Economica"/>
                <a:sym typeface="Economica"/>
              </a:rPr>
              <a:t>Explore various algorithms to identify the most suitable approach 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○"/>
            </a:pPr>
            <a:r>
              <a:rPr lang="en-US" sz="2400">
                <a:latin typeface="Economica"/>
                <a:ea typeface="Economica"/>
                <a:cs typeface="Economica"/>
                <a:sym typeface="Economica"/>
              </a:rPr>
              <a:t>Enhance the parameters to optimize performance metrics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Data difficult to understand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○"/>
            </a:pPr>
            <a:r>
              <a:rPr lang="en-US" sz="2400">
                <a:latin typeface="Economica"/>
                <a:ea typeface="Economica"/>
                <a:cs typeface="Economica"/>
                <a:sym typeface="Economica"/>
              </a:rPr>
              <a:t>Knowing actual allergies nearly impossible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○"/>
            </a:pPr>
            <a:r>
              <a:rPr lang="en-US" sz="2400">
                <a:latin typeface="Economica"/>
                <a:ea typeface="Economica"/>
                <a:cs typeface="Economica"/>
                <a:sym typeface="Economica"/>
              </a:rPr>
              <a:t>Communicate numbers represent ingredient ids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Conclusion:</a:t>
            </a:r>
            <a:endParaRPr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Neural Networks are time-consuming to develop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Machine Learning requires great quality and quantity of data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The cloud is a great hosting platform for web apps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GCP is preferable for our use case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Introduction: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lnSpcReduction="20000"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b="1" lang="en-US" sz="3000">
                <a:latin typeface="Economica"/>
                <a:ea typeface="Economica"/>
                <a:cs typeface="Economica"/>
                <a:sym typeface="Economica"/>
              </a:rPr>
              <a:t>Goal:</a:t>
            </a: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predict allergic reactions to medicines using machine learning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○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Rapid response time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○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Non-invasive testing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○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Genetic/Biological factors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■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Gender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■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Age	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■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Skin Conditions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■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Skin Tone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Introduction: (Continued)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lnSpcReduction="20000"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b="1" lang="en-US" sz="3000">
                <a:latin typeface="Economica"/>
                <a:ea typeface="Economica"/>
                <a:cs typeface="Economica"/>
                <a:sym typeface="Economica"/>
              </a:rPr>
              <a:t>Implementation</a:t>
            </a:r>
            <a:r>
              <a:rPr b="1" lang="en-US" sz="3000">
                <a:latin typeface="Economica"/>
                <a:ea typeface="Economica"/>
                <a:cs typeface="Economica"/>
                <a:sym typeface="Economica"/>
              </a:rPr>
              <a:t>: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○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Components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■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React Front end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■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Python Back end to handle requests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■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Locally trained Keras model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○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Comparison between cloud providers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■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AWS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2" marL="13716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■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Google Cloud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Design: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415600" y="1633625"/>
            <a:ext cx="5333100" cy="529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lnSpcReduction="10000"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Server-Side: Data processing, validation, and running the ML model.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Client-Side: Entering user data, calling REST API, displaying prediction results.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Changes: Database and separated model have been removed from design.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Cloud providers: part of the project is comparing the ease of use, cost, and performance differences between GCP and AWS.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2800" y="1782325"/>
            <a:ext cx="5915274" cy="424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Front End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15600" y="1633625"/>
            <a:ext cx="6430200" cy="4483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Second iteration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Sends/receives requests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Takes user data and displays information from back end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Selectable options for Skin Conditions, simplifies values to feed into the model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descr="Screen_Recording_2024-03-06_at_5.12.46_PM.mov [video-to-gif output image]"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5800" y="878200"/>
            <a:ext cx="5110099" cy="51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Front End (continued)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292925" y="1556125"/>
            <a:ext cx="5883600" cy="4483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19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Final iteration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Constraints on user inputs 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○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Text fields replaced with selectable dropdown boxes. Preventing random inputs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Fully connected to the serverless functions and AI model. 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Predictions showcase potential </a:t>
            </a: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allergens</a:t>
            </a: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 in the format of ingredient ids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○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Dataset limitation: only ingredient ids provided, no labels or names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100" y="1740400"/>
            <a:ext cx="5497150" cy="355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Cloud Function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415600" y="1633625"/>
            <a:ext cx="5409000" cy="445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Python code to get model response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○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Receives request from front end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○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Prepares request for model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○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Runs model using request input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○"/>
            </a:pPr>
            <a:r>
              <a:rPr lang="en-US" sz="3000">
                <a:latin typeface="Economica"/>
                <a:ea typeface="Economica"/>
                <a:cs typeface="Economica"/>
                <a:sym typeface="Economica"/>
              </a:rPr>
              <a:t>Returns response to user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Model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415600" y="1681650"/>
            <a:ext cx="6864300" cy="442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●"/>
            </a:pPr>
            <a:r>
              <a:rPr lang="en-US">
                <a:latin typeface="Economica"/>
                <a:ea typeface="Economica"/>
                <a:cs typeface="Economica"/>
                <a:sym typeface="Economica"/>
              </a:rPr>
              <a:t>Originally a separate component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●"/>
            </a:pPr>
            <a:r>
              <a:rPr lang="en-US">
                <a:latin typeface="Economica"/>
                <a:ea typeface="Economica"/>
                <a:cs typeface="Economica"/>
                <a:sym typeface="Economica"/>
              </a:rPr>
              <a:t>Integrated as part of the cloud function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●"/>
            </a:pPr>
            <a:r>
              <a:rPr lang="en-US">
                <a:latin typeface="Economica"/>
                <a:ea typeface="Economica"/>
                <a:cs typeface="Economica"/>
                <a:sym typeface="Economica"/>
              </a:rPr>
              <a:t>Rigorous testing and evaluations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Economica"/>
              <a:buChar char="○"/>
            </a:pPr>
            <a:r>
              <a:rPr lang="en-US">
                <a:latin typeface="Economica"/>
                <a:ea typeface="Economica"/>
                <a:cs typeface="Economica"/>
                <a:sym typeface="Economica"/>
              </a:rPr>
              <a:t>Precision - 0.35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Economica"/>
              <a:buChar char="○"/>
            </a:pPr>
            <a:r>
              <a:rPr lang="en-US">
                <a:latin typeface="Economica"/>
                <a:ea typeface="Economica"/>
                <a:cs typeface="Economica"/>
                <a:sym typeface="Economica"/>
              </a:rPr>
              <a:t>Recall - 0.86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Economica"/>
              <a:buChar char="○"/>
            </a:pPr>
            <a:r>
              <a:rPr lang="en-US">
                <a:latin typeface="Economica"/>
                <a:ea typeface="Economica"/>
                <a:cs typeface="Economica"/>
                <a:sym typeface="Economica"/>
              </a:rPr>
              <a:t>F1-Score - 0.65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●"/>
            </a:pPr>
            <a:r>
              <a:rPr lang="en-US">
                <a:latin typeface="Economica"/>
                <a:ea typeface="Economica"/>
                <a:cs typeface="Economica"/>
                <a:sym typeface="Economica"/>
              </a:rPr>
              <a:t>Compared to SVM and Random Forest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6225" y="1053973"/>
            <a:ext cx="5477325" cy="47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292350" y="232475"/>
            <a:ext cx="8903400" cy="14670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Different Model Tested Overview</a:t>
            </a:r>
            <a:endParaRPr/>
          </a:p>
        </p:txBody>
      </p:sp>
      <p:sp>
        <p:nvSpPr>
          <p:cNvPr id="121" name="Google Shape;121;p22"/>
          <p:cNvSpPr txBox="1"/>
          <p:nvPr>
            <p:ph type="title"/>
          </p:nvPr>
        </p:nvSpPr>
        <p:spPr>
          <a:xfrm>
            <a:off x="4764033" y="1424733"/>
            <a:ext cx="3806700" cy="572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22" name="Google Shape;122;p22"/>
          <p:cNvSpPr txBox="1"/>
          <p:nvPr>
            <p:ph type="title"/>
          </p:nvPr>
        </p:nvSpPr>
        <p:spPr>
          <a:xfrm>
            <a:off x="2166438" y="1808375"/>
            <a:ext cx="1307400" cy="520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Random Forest</a:t>
            </a:r>
            <a:endParaRPr sz="1700"/>
          </a:p>
        </p:txBody>
      </p:sp>
      <p:graphicFrame>
        <p:nvGraphicFramePr>
          <p:cNvPr id="123" name="Google Shape;123;p22"/>
          <p:cNvGraphicFramePr/>
          <p:nvPr/>
        </p:nvGraphicFramePr>
        <p:xfrm>
          <a:off x="876275" y="2437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{341BA865-D513-45AD-95AE-5D5719B0D1C6}</a:tableStyleId>
              </a:tblPr>
              <a:tblGrid>
                <a:gridCol w="1016350"/>
                <a:gridCol w="780625"/>
                <a:gridCol w="601275"/>
                <a:gridCol w="765250"/>
                <a:gridCol w="72425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Class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Precision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Recall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F1-Score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Support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b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2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0.36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0.52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0.42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664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1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0.28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0.58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0.38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456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0.25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0.56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0.34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426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0.19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0.54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0.29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328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4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0.14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0.53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0.23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249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5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0.14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0.47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0.22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276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6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0.11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0.44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0.18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225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7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0.15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0.56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0.23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235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8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0.12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0.54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0.20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218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Micro Avg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0.20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0.53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0.29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3077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Macro Avg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0.19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0.53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0.28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3077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Weighted Avg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0.23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0.53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0.31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3077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Samples Avg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0.19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0.40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0.23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50"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3077</a:t>
                      </a:r>
                      <a:endParaRPr sz="95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T="63500" marB="63500" marR="63500" marL="63500" anchor="ctr">
                    <a:lnL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8075" y="1997416"/>
            <a:ext cx="7003525" cy="4413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